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6" r:id="rId2"/>
    <p:sldId id="257" r:id="rId3"/>
    <p:sldId id="274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6" r:id="rId12"/>
    <p:sldId id="265" r:id="rId13"/>
    <p:sldId id="272" r:id="rId14"/>
    <p:sldId id="271" r:id="rId15"/>
    <p:sldId id="273" r:id="rId16"/>
    <p:sldId id="268" r:id="rId17"/>
    <p:sldId id="267" r:id="rId18"/>
    <p:sldId id="258" r:id="rId19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CC00"/>
    <a:srgbClr val="2309BD"/>
    <a:srgbClr val="CA0622"/>
    <a:srgbClr val="F4F92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13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2148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45B77E72-4E1E-4A53-9D4D-68FF57778E81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13316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5B711D4F-5B27-4203-9031-CD0C90886B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3328" y="2066743"/>
            <a:ext cx="8344525" cy="2387600"/>
          </a:xfrm>
          <a:solidFill>
            <a:schemeClr val="bg1">
              <a:alpha val="70000"/>
            </a:schemeClr>
          </a:solidFill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3328" y="4546418"/>
            <a:ext cx="8344525" cy="1314736"/>
          </a:xfrm>
          <a:solidFill>
            <a:schemeClr val="bg1">
              <a:alpha val="70000"/>
            </a:schemeClr>
          </a:solidFill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A58EC-DC6C-4653-B19F-B954A72A33E2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D29A8-2763-48D3-94F0-9F65580368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94EAA-4168-434A-B9D9-46D77BE37544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AFC85-3339-4E99-A09B-83FE022720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6862" y="1499876"/>
            <a:ext cx="8656924" cy="2852737"/>
          </a:xfrm>
          <a:solidFill>
            <a:schemeClr val="bg1">
              <a:alpha val="51000"/>
            </a:schemeClr>
          </a:solidFill>
        </p:spPr>
        <p:txBody>
          <a:bodyPr anchor="b"/>
          <a:lstStyle>
            <a:lvl1pPr algn="ctr">
              <a:defRPr sz="6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76862" y="4379601"/>
            <a:ext cx="8656924" cy="1500187"/>
          </a:xfrm>
          <a:solidFill>
            <a:schemeClr val="bg1">
              <a:alpha val="51000"/>
            </a:schemeClr>
          </a:solidFill>
        </p:spPr>
        <p:txBody>
          <a:bodyPr/>
          <a:lstStyle>
            <a:lvl1pPr marL="0" indent="0" algn="ctr">
              <a:buNone/>
              <a:defRPr sz="2400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25297-A27C-44A5-9480-B4475A574F46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A3FA5-4193-48D2-978A-1EDD3FC99B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9667" y="1825625"/>
            <a:ext cx="551013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80089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16629-8F82-4556-8239-CB6DBFB89F60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F8245-283F-4F9C-9EFF-F7B67BC211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E4646-ABDD-4AF0-A309-22E8FA61BBA8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5F973-9AB7-4EDA-8294-99B9AA4BE7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754" y="509666"/>
            <a:ext cx="11377535" cy="11810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AAD3C-FF3B-4262-9ADE-593BAF43F2F9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EEE3BF-4670-404A-8FDA-4975F072A2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C7353-A9DF-45AC-9346-228BF44003C4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F5DA6-D79C-4AE0-A661-68A5D4E285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9933C-6465-4BD3-A3F6-41C4F5F5733D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57B13-BE75-41AF-9BC7-B66C008D0A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575C0-2CEA-43FD-84D1-955914AB6FCA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0B633-EDB4-46CA-927D-B9A820AD89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94AC5-7CF4-4CFC-88DD-5AF1A5673797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25E54-6FCA-402F-83CD-776E047B6E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60345-00B4-4303-A736-6B1065A2B27C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1EB56-E4BB-424B-B126-E656CA65CB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9588" y="509588"/>
            <a:ext cx="11242675" cy="1181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ood" dir="t"/>
            </a:scene3d>
            <a:sp3d extrusionH="57150" prstMaterial="plastic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509588" y="1825625"/>
            <a:ext cx="11242675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99B146D-3412-4BEC-A7CD-F62DE84A34A5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3A5568-E23A-426D-A558-91A0B94990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5" r:id="rId3"/>
    <p:sldLayoutId id="2147483682" r:id="rId4"/>
    <p:sldLayoutId id="2147483681" r:id="rId5"/>
    <p:sldLayoutId id="2147483686" r:id="rId6"/>
    <p:sldLayoutId id="2147483680" r:id="rId7"/>
    <p:sldLayoutId id="2147483687" r:id="rId8"/>
    <p:sldLayoutId id="2147483679" r:id="rId9"/>
    <p:sldLayoutId id="2147483678" r:id="rId10"/>
    <p:sldLayoutId id="2147483677" r:id="rId11"/>
  </p:sldLayoutIdLst>
  <p:transition spd="med">
    <p:fade/>
  </p:transition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1D2C1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Georgia" panose="02040502050405020303" pitchFamily="18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1D2C12"/>
          </a:solidFill>
          <a:latin typeface="Georgia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1D2C12"/>
          </a:solidFill>
          <a:latin typeface="Georgia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1D2C12"/>
          </a:solidFill>
          <a:latin typeface="Georgia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1D2C12"/>
          </a:solidFill>
          <a:latin typeface="Georgia" pitchFamily="18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1D2C12"/>
          </a:solidFill>
          <a:latin typeface="Georgia" pitchFamily="18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1D2C12"/>
          </a:solidFill>
          <a:latin typeface="Georgia" pitchFamily="18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1D2C12"/>
          </a:solidFill>
          <a:latin typeface="Georgia" pitchFamily="18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1D2C12"/>
          </a:solidFill>
          <a:latin typeface="Georgia" pitchFamily="18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rgbClr val="1D2C12"/>
          </a:solidFill>
          <a:latin typeface="Georgia" panose="02040502050405020303" pitchFamily="18" charset="0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rgbClr val="1D2C12"/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rgbClr val="1D2C12"/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rgbClr val="1D2C12"/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rgbClr val="1D2C12"/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6"/>
          <p:cNvSpPr>
            <a:spLocks noChangeArrowheads="1"/>
          </p:cNvSpPr>
          <p:nvPr/>
        </p:nvSpPr>
        <p:spPr bwMode="auto">
          <a:xfrm>
            <a:off x="798513" y="1998663"/>
            <a:ext cx="825500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>
                <a:solidFill>
                  <a:srgbClr val="2309BD"/>
                </a:solidFill>
              </a:rPr>
              <a:t>Последствия хозяйственной деятельности человека  для окружающей среды</a:t>
            </a:r>
          </a:p>
        </p:txBody>
      </p:sp>
      <p:sp>
        <p:nvSpPr>
          <p:cNvPr id="13322" name="Rectangle 10"/>
          <p:cNvSpPr>
            <a:spLocks noGrp="1"/>
          </p:cNvSpPr>
          <p:nvPr>
            <p:ph type="title" idx="4294967295"/>
          </p:nvPr>
        </p:nvSpPr>
        <p:spPr bwMode="auto">
          <a:xfrm>
            <a:off x="412750" y="566738"/>
            <a:ext cx="11242675" cy="11811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2800" smtClean="0">
                <a:effectLst/>
              </a:rPr>
              <a:t>МБОУ «Русскобоклинская основная общеобразовательная школа им. А.М.Хайрутдинова»</a:t>
            </a:r>
          </a:p>
        </p:txBody>
      </p:sp>
      <p:sp>
        <p:nvSpPr>
          <p:cNvPr id="14340" name="Rectangle 12"/>
          <p:cNvSpPr>
            <a:spLocks noGrp="1"/>
          </p:cNvSpPr>
          <p:nvPr>
            <p:ph type="body" sz="half" idx="4294967295"/>
          </p:nvPr>
        </p:nvSpPr>
        <p:spPr>
          <a:xfrm>
            <a:off x="6564313" y="4694238"/>
            <a:ext cx="5019675" cy="16065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2000" smtClean="0"/>
              <a:t>    </a:t>
            </a:r>
            <a:r>
              <a:rPr lang="ru-RU" sz="2000" smtClean="0"/>
              <a:t>Работу выполнила учитель биологии</a:t>
            </a:r>
          </a:p>
          <a:p>
            <a:pPr eaLnBrk="1" hangingPunct="1">
              <a:buFont typeface="Arial" charset="0"/>
              <a:buNone/>
            </a:pPr>
            <a:r>
              <a:rPr lang="ru-RU" sz="2000" smtClean="0"/>
              <a:t> МБОУ «Русскобоклинская ООШ </a:t>
            </a:r>
          </a:p>
          <a:p>
            <a:pPr eaLnBrk="1" hangingPunct="1">
              <a:buFont typeface="Arial" charset="0"/>
              <a:buNone/>
            </a:pPr>
            <a:r>
              <a:rPr lang="ru-RU" sz="2000" smtClean="0"/>
              <a:t>  им. А.М.Хайрутдинова»</a:t>
            </a:r>
          </a:p>
          <a:p>
            <a:pPr eaLnBrk="1" hangingPunct="1">
              <a:buFont typeface="Arial" charset="0"/>
              <a:buNone/>
            </a:pPr>
            <a:r>
              <a:rPr lang="ru-RU" sz="2000" smtClean="0"/>
              <a:t>        Первова Н.Ф.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701675" y="863600"/>
            <a:ext cx="10831513" cy="5318125"/>
          </a:xfrm>
          <a:solidFill>
            <a:schemeClr val="bg1">
              <a:alpha val="50980"/>
            </a:schemeClr>
          </a:solidFill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l" eaLnBrk="1" hangingPunct="1">
              <a:defRPr/>
            </a:pPr>
            <a:r>
              <a:rPr lang="ru-RU" sz="2800" smtClean="0">
                <a:solidFill>
                  <a:srgbClr val="FF0000"/>
                </a:solidFill>
                <a:effectLst/>
              </a:rPr>
              <a:t>Цели урока:</a:t>
            </a:r>
            <a:r>
              <a:rPr lang="ru-RU" sz="2800" b="0" smtClean="0">
                <a:solidFill>
                  <a:srgbClr val="FF0000"/>
                </a:solidFill>
                <a:effectLst/>
              </a:rPr>
              <a:t> </a:t>
            </a:r>
            <a:r>
              <a:rPr lang="ru-RU" sz="2800" smtClean="0">
                <a:solidFill>
                  <a:srgbClr val="FF0000"/>
                </a:solidFill>
                <a:effectLst/>
              </a:rPr>
              <a:t/>
            </a:r>
            <a:br>
              <a:rPr lang="ru-RU" sz="2800" smtClean="0">
                <a:solidFill>
                  <a:srgbClr val="FF0000"/>
                </a:solidFill>
                <a:effectLst/>
              </a:rPr>
            </a:br>
            <a:r>
              <a:rPr lang="ru-RU" sz="2800" b="0" u="sng" smtClean="0">
                <a:solidFill>
                  <a:srgbClr val="1D2C12"/>
                </a:solidFill>
                <a:effectLst/>
              </a:rPr>
              <a:t>образовательная</a:t>
            </a:r>
            <a:r>
              <a:rPr lang="ru-RU" sz="2800" b="0" smtClean="0">
                <a:solidFill>
                  <a:srgbClr val="1D2C12"/>
                </a:solidFill>
                <a:effectLst/>
              </a:rPr>
              <a:t>: </a:t>
            </a:r>
            <a:r>
              <a:rPr lang="ru-RU" sz="2800" smtClean="0">
                <a:solidFill>
                  <a:srgbClr val="1D2C12"/>
                </a:solidFill>
                <a:effectLst/>
              </a:rPr>
              <a:t>раскрыть сущность понятия «загрязнение среды»; познакомить с подходами к классификации загрязнений окружающей среды; сформировать знания о влиянии загрязнения на естественные процессы биосферы;</a:t>
            </a:r>
            <a:br>
              <a:rPr lang="ru-RU" sz="2800" smtClean="0">
                <a:solidFill>
                  <a:srgbClr val="1D2C12"/>
                </a:solidFill>
                <a:effectLst/>
              </a:rPr>
            </a:br>
            <a:r>
              <a:rPr lang="ru-RU" sz="2800" b="0" u="sng" smtClean="0">
                <a:solidFill>
                  <a:srgbClr val="1D2C12"/>
                </a:solidFill>
                <a:effectLst/>
              </a:rPr>
              <a:t>воспитательная</a:t>
            </a:r>
            <a:r>
              <a:rPr lang="ru-RU" sz="2800" b="0" smtClean="0">
                <a:solidFill>
                  <a:srgbClr val="1D2C12"/>
                </a:solidFill>
                <a:effectLst/>
              </a:rPr>
              <a:t>: </a:t>
            </a:r>
            <a:r>
              <a:rPr lang="ru-RU" sz="2800" smtClean="0">
                <a:solidFill>
                  <a:srgbClr val="1D2C12"/>
                </a:solidFill>
                <a:effectLst/>
              </a:rPr>
              <a:t>показать значение экологии; продолжить патриотическое воспитание на примере бережного отношения к природе родного края.</a:t>
            </a:r>
            <a:br>
              <a:rPr lang="ru-RU" sz="2800" smtClean="0">
                <a:solidFill>
                  <a:srgbClr val="1D2C12"/>
                </a:solidFill>
                <a:effectLst/>
              </a:rPr>
            </a:br>
            <a:r>
              <a:rPr lang="ru-RU" sz="2800" b="0" u="sng" smtClean="0">
                <a:solidFill>
                  <a:srgbClr val="1D2C12"/>
                </a:solidFill>
                <a:effectLst/>
              </a:rPr>
              <a:t>развивающая:</a:t>
            </a:r>
            <a:r>
              <a:rPr lang="ru-RU" sz="2800" b="0" smtClean="0">
                <a:solidFill>
                  <a:srgbClr val="1D2C12"/>
                </a:solidFill>
                <a:effectLst/>
              </a:rPr>
              <a:t> </a:t>
            </a:r>
            <a:r>
              <a:rPr lang="ru-RU" sz="2800" smtClean="0">
                <a:solidFill>
                  <a:srgbClr val="1D2C12"/>
                </a:solidFill>
                <a:effectLst/>
              </a:rPr>
              <a:t>развивать логическое мышление; совершенствовать умения работать с текстом учебника</a:t>
            </a:r>
            <a:r>
              <a:rPr lang="ru-RU" sz="2400" smtClean="0">
                <a:solidFill>
                  <a:srgbClr val="1D2C12"/>
                </a:solidFill>
                <a:effectLst/>
              </a:rPr>
              <a:t>.</a:t>
            </a:r>
            <a:br>
              <a:rPr lang="ru-RU" sz="2400" smtClean="0">
                <a:solidFill>
                  <a:srgbClr val="1D2C12"/>
                </a:solidFill>
                <a:effectLst/>
              </a:rPr>
            </a:br>
            <a:endParaRPr lang="ru-RU" sz="2400" smtClean="0">
              <a:solidFill>
                <a:srgbClr val="1D2C12"/>
              </a:solidFill>
              <a:effectLst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/>
          </p:cNvSpPr>
          <p:nvPr>
            <p:ph type="body" idx="4294967295"/>
          </p:nvPr>
        </p:nvSpPr>
        <p:spPr>
          <a:xfrm>
            <a:off x="509588" y="1397000"/>
            <a:ext cx="11242675" cy="49593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mtClean="0"/>
              <a:t>   </a:t>
            </a:r>
            <a:r>
              <a:rPr lang="ru-RU" sz="4400" b="1" smtClean="0">
                <a:solidFill>
                  <a:srgbClr val="2309BD"/>
                </a:solidFill>
              </a:rPr>
              <a:t>«Потомки никогда не простят нам опустошения Земли, надругательства над тем, что принадлежит не только нам, но и им по праву»</a:t>
            </a:r>
            <a:r>
              <a:rPr lang="ru-RU" sz="4400" b="1" smtClean="0"/>
              <a:t> </a:t>
            </a:r>
          </a:p>
          <a:p>
            <a:pPr>
              <a:buFont typeface="Arial" charset="0"/>
              <a:buNone/>
            </a:pPr>
            <a:r>
              <a:rPr lang="ru-RU" sz="4400" b="1" smtClean="0"/>
              <a:t>                                 </a:t>
            </a:r>
            <a:r>
              <a:rPr lang="ru-RU" sz="4400" b="1" smtClean="0">
                <a:solidFill>
                  <a:srgbClr val="2309BD"/>
                </a:solidFill>
              </a:rPr>
              <a:t>К.Г.Паустовский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533400" indent="-533400" eaLnBrk="1" hangingPunct="1">
              <a:lnSpc>
                <a:spcPct val="80000"/>
              </a:lnSpc>
              <a:buFont typeface="Georgia" pitchFamily="18" charset="0"/>
              <a:buAutoNum type="arabicPeriod"/>
            </a:pPr>
            <a:r>
              <a:rPr lang="ru-RU" sz="3300" smtClean="0">
                <a:solidFill>
                  <a:schemeClr val="tx2"/>
                </a:solidFill>
              </a:rPr>
              <a:t>Сжигание природного топлива;</a:t>
            </a:r>
          </a:p>
          <a:p>
            <a:pPr marL="533400" indent="-533400" eaLnBrk="1" hangingPunct="1">
              <a:lnSpc>
                <a:spcPct val="80000"/>
              </a:lnSpc>
              <a:buFont typeface="Georgia" pitchFamily="18" charset="0"/>
              <a:buAutoNum type="arabicPeriod"/>
            </a:pPr>
            <a:r>
              <a:rPr lang="ru-RU" sz="3300" smtClean="0">
                <a:solidFill>
                  <a:schemeClr val="tx2"/>
                </a:solidFill>
              </a:rPr>
              <a:t>Выбросы предприятий тяжелой промышленности;</a:t>
            </a:r>
          </a:p>
          <a:p>
            <a:pPr marL="533400" indent="-533400" eaLnBrk="1" hangingPunct="1">
              <a:lnSpc>
                <a:spcPct val="80000"/>
              </a:lnSpc>
              <a:buFont typeface="Georgia" pitchFamily="18" charset="0"/>
              <a:buAutoNum type="arabicPeriod"/>
            </a:pPr>
            <a:r>
              <a:rPr lang="ru-RU" sz="3300" smtClean="0">
                <a:solidFill>
                  <a:schemeClr val="tx2"/>
                </a:solidFill>
              </a:rPr>
              <a:t>Выхлопные газы автомобилей</a:t>
            </a:r>
          </a:p>
          <a:p>
            <a:pPr marL="533400" indent="-533400" eaLnBrk="1" hangingPunct="1">
              <a:lnSpc>
                <a:spcPct val="80000"/>
              </a:lnSpc>
              <a:buFont typeface="Arial" charset="0"/>
              <a:buNone/>
            </a:pPr>
            <a:endParaRPr lang="ru-RU" sz="3300" smtClean="0">
              <a:solidFill>
                <a:schemeClr val="tx2"/>
              </a:solidFill>
            </a:endParaRPr>
          </a:p>
          <a:p>
            <a:pPr marL="533400" indent="-53340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ru-RU" sz="3600" smtClean="0">
                <a:solidFill>
                  <a:srgbClr val="FF0000"/>
                </a:solidFill>
              </a:rPr>
              <a:t>Вызывают попадание в воздух:</a:t>
            </a:r>
            <a:endParaRPr lang="ru-RU" sz="2500" smtClean="0">
              <a:solidFill>
                <a:schemeClr val="tx2"/>
              </a:solidFill>
            </a:endParaRPr>
          </a:p>
          <a:p>
            <a:pPr marL="533400" indent="-533400" eaLnBrk="1" hangingPunct="1">
              <a:lnSpc>
                <a:spcPct val="80000"/>
              </a:lnSpc>
            </a:pPr>
            <a:r>
              <a:rPr lang="ru-RU" sz="2500" smtClean="0">
                <a:solidFill>
                  <a:schemeClr val="tx2"/>
                </a:solidFill>
              </a:rPr>
              <a:t>СЕРНИСТОГО АНГИДРИДА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ru-RU" sz="2500" smtClean="0">
                <a:solidFill>
                  <a:schemeClr val="tx2"/>
                </a:solidFill>
              </a:rPr>
              <a:t>СО2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ru-RU" sz="2500" smtClean="0">
                <a:solidFill>
                  <a:schemeClr val="tx2"/>
                </a:solidFill>
              </a:rPr>
              <a:t>ОКСИДЫ АЗОТА, СВИНЦА, УГЛЕРОДА;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ru-RU" sz="2500" smtClean="0">
                <a:solidFill>
                  <a:schemeClr val="tx2"/>
                </a:solidFill>
              </a:rPr>
              <a:t>УГЛЕВОДОРОДОВ</a:t>
            </a:r>
          </a:p>
          <a:p>
            <a:pPr marL="533400" indent="-533400" eaLnBrk="1" hangingPunct="1">
              <a:lnSpc>
                <a:spcPct val="80000"/>
              </a:lnSpc>
            </a:pPr>
            <a:endParaRPr lang="ru-RU" smtClean="0"/>
          </a:p>
        </p:txBody>
      </p:sp>
      <p:sp>
        <p:nvSpPr>
          <p:cNvPr id="20485" name="Rectangle 5"/>
          <p:cNvSpPr>
            <a:spLocks noGrp="1"/>
          </p:cNvSpPr>
          <p:nvPr>
            <p:ph type="title" idx="4294967295"/>
          </p:nvPr>
        </p:nvSpPr>
        <p:spPr bwMode="auto">
          <a:xfrm>
            <a:off x="481013" y="509588"/>
            <a:ext cx="11242675" cy="11811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mtClean="0">
                <a:effectLst/>
              </a:rPr>
              <a:t>Загрязнение воздуха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5"/>
          <p:cNvSpPr>
            <a:spLocks noGrp="1"/>
          </p:cNvSpPr>
          <p:nvPr>
            <p:ph type="title" idx="429496729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2400" smtClean="0">
                <a:effectLst/>
              </a:rPr>
              <a:t>Сернистый ангидрит влияет на:</a:t>
            </a:r>
            <a:br>
              <a:rPr lang="ru-RU" sz="2400" smtClean="0">
                <a:effectLst/>
              </a:rPr>
            </a:br>
            <a:r>
              <a:rPr lang="ru-RU" sz="2400" smtClean="0">
                <a:effectLst/>
              </a:rPr>
              <a:t>1. Разрушение хлорофилла;</a:t>
            </a:r>
            <a:br>
              <a:rPr lang="ru-RU" sz="2400" smtClean="0">
                <a:effectLst/>
              </a:rPr>
            </a:br>
            <a:r>
              <a:rPr lang="ru-RU" sz="2400" smtClean="0">
                <a:effectLst/>
              </a:rPr>
              <a:t>2. Недоразвитие пыльцевых зерен;</a:t>
            </a:r>
            <a:br>
              <a:rPr lang="ru-RU" sz="2400" smtClean="0">
                <a:effectLst/>
              </a:rPr>
            </a:br>
            <a:r>
              <a:rPr lang="ru-RU" sz="2400" smtClean="0">
                <a:effectLst/>
              </a:rPr>
              <a:t>3. Высыхание и опадание листьев хвои</a:t>
            </a:r>
          </a:p>
        </p:txBody>
      </p:sp>
      <p:pic>
        <p:nvPicPr>
          <p:cNvPr id="17411" name="Picture 13"/>
          <p:cNvPicPr>
            <a:picLocks noChangeAspect="1" noChangeArrowheads="1"/>
          </p:cNvPicPr>
          <p:nvPr>
            <p:ph type="body"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562475" y="1909763"/>
            <a:ext cx="3281363" cy="4530725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Заголовок 1"/>
          <p:cNvPicPr>
            <a:picLocks noGrp="1" noChangeArrowheads="1"/>
          </p:cNvPicPr>
          <p:nvPr>
            <p:ph type="body"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23875" y="1017588"/>
            <a:ext cx="5545138" cy="4429125"/>
          </a:xfr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415758" y="1866431"/>
            <a:ext cx="4905374" cy="36766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Заголовок 1"/>
          <p:cNvPicPr>
            <a:picLocks noGrp="1" noChangeArrowheads="1"/>
          </p:cNvPicPr>
          <p:nvPr>
            <p:ph type="body"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884238" y="906463"/>
            <a:ext cx="5545137" cy="5178425"/>
          </a:xfrm>
        </p:spPr>
      </p:pic>
      <p:pic>
        <p:nvPicPr>
          <p:cNvPr id="19459" name="Picture 4" descr="d1288e482170ba81053630416dcc085c"/>
          <p:cNvPicPr>
            <a:picLocks noChangeAspect="1" noChangeArrowheads="1"/>
          </p:cNvPicPr>
          <p:nvPr>
            <p:ph type="body"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6207125" y="2011363"/>
            <a:ext cx="5545138" cy="4159250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6" name="Rectangle 10"/>
          <p:cNvSpPr>
            <a:spLocks noGrp="1"/>
          </p:cNvSpPr>
          <p:nvPr>
            <p:ph type="title" idx="4294967295"/>
          </p:nvPr>
        </p:nvSpPr>
        <p:spPr bwMode="auto">
          <a:xfrm>
            <a:off x="0" y="509588"/>
            <a:ext cx="12192000" cy="11811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3600" smtClean="0">
                <a:solidFill>
                  <a:srgbClr val="CA0622"/>
                </a:solidFill>
                <a:effectLst/>
              </a:rPr>
              <a:t/>
            </a:r>
            <a:br>
              <a:rPr lang="ru-RU" sz="3600" smtClean="0">
                <a:solidFill>
                  <a:srgbClr val="CA0622"/>
                </a:solidFill>
                <a:effectLst/>
              </a:rPr>
            </a:br>
            <a:r>
              <a:rPr lang="ru-RU" sz="3600" smtClean="0">
                <a:solidFill>
                  <a:srgbClr val="CA0622"/>
                </a:solidFill>
                <a:effectLst/>
              </a:rPr>
              <a:t/>
            </a:r>
            <a:br>
              <a:rPr lang="ru-RU" sz="3600" smtClean="0">
                <a:solidFill>
                  <a:srgbClr val="CA0622"/>
                </a:solidFill>
                <a:effectLst/>
              </a:rPr>
            </a:br>
            <a:r>
              <a:rPr lang="ru-RU" sz="3600" smtClean="0">
                <a:solidFill>
                  <a:srgbClr val="CA0622"/>
                </a:solidFill>
                <a:effectLst/>
              </a:rPr>
              <a:t>Загрязнение пресных вод</a:t>
            </a:r>
            <a:br>
              <a:rPr lang="ru-RU" sz="3600" smtClean="0">
                <a:solidFill>
                  <a:srgbClr val="CA0622"/>
                </a:solidFill>
                <a:effectLst/>
              </a:rPr>
            </a:br>
            <a:r>
              <a:rPr lang="ru-RU" sz="2800" smtClean="0">
                <a:effectLst/>
              </a:rPr>
              <a:t>1.Дождями вымываются в реки минеральные удобрения;</a:t>
            </a:r>
            <a:br>
              <a:rPr lang="ru-RU" sz="2800" smtClean="0">
                <a:effectLst/>
              </a:rPr>
            </a:br>
            <a:r>
              <a:rPr lang="ru-RU" sz="2800" smtClean="0">
                <a:effectLst/>
              </a:rPr>
              <a:t>2. С полей смываются ядохимикаты;</a:t>
            </a:r>
            <a:br>
              <a:rPr lang="ru-RU" sz="2800" smtClean="0">
                <a:effectLst/>
              </a:rPr>
            </a:br>
            <a:r>
              <a:rPr lang="ru-RU" sz="2800" smtClean="0">
                <a:effectLst/>
              </a:rPr>
              <a:t>3. Сброс с предприятий сточных вод;</a:t>
            </a:r>
            <a:br>
              <a:rPr lang="ru-RU" sz="2800" smtClean="0">
                <a:effectLst/>
              </a:rPr>
            </a:br>
            <a:r>
              <a:rPr lang="ru-RU" sz="2800" smtClean="0">
                <a:effectLst/>
              </a:rPr>
              <a:t>4. Разлив нефти водным транспортом;</a:t>
            </a:r>
            <a:br>
              <a:rPr lang="ru-RU" sz="2800" smtClean="0">
                <a:effectLst/>
              </a:rPr>
            </a:br>
            <a:r>
              <a:rPr lang="ru-RU" sz="2800" smtClean="0">
                <a:effectLst/>
              </a:rPr>
              <a:t>5. Бытовые  отходы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757074" y="3249173"/>
            <a:ext cx="4695606" cy="31444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20483" name="Picture 22" descr="верблюж гора"/>
          <p:cNvPicPr>
            <a:picLocks noChangeAspect="1" noChangeArrowheads="1"/>
          </p:cNvPicPr>
          <p:nvPr>
            <p:ph type="body"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7566025" y="3397250"/>
            <a:ext cx="3862388" cy="2898775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3600" smtClean="0">
                <a:solidFill>
                  <a:srgbClr val="CA0622"/>
                </a:solidFill>
                <a:effectLst/>
              </a:rPr>
              <a:t>Изменение почвы</a:t>
            </a:r>
            <a:r>
              <a:rPr lang="ru-RU" sz="2800" smtClean="0">
                <a:effectLst/>
              </a:rPr>
              <a:t/>
            </a:r>
            <a:br>
              <a:rPr lang="ru-RU" sz="2800" smtClean="0">
                <a:effectLst/>
              </a:rPr>
            </a:br>
            <a:r>
              <a:rPr lang="ru-RU" sz="2800" smtClean="0">
                <a:effectLst/>
              </a:rPr>
              <a:t>1. Эрозия водная и ветровая;</a:t>
            </a:r>
            <a:br>
              <a:rPr lang="ru-RU" sz="2800" smtClean="0">
                <a:effectLst/>
              </a:rPr>
            </a:br>
            <a:r>
              <a:rPr lang="ru-RU" sz="2800" smtClean="0">
                <a:effectLst/>
              </a:rPr>
              <a:t>2. Добыча полезных ископаемых;</a:t>
            </a:r>
            <a:br>
              <a:rPr lang="ru-RU" sz="2800" smtClean="0">
                <a:effectLst/>
              </a:rPr>
            </a:br>
            <a:r>
              <a:rPr lang="ru-RU" sz="2800" smtClean="0">
                <a:effectLst/>
              </a:rPr>
              <a:t>3. Терриконы возле шахт, заводов и электростанций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132388" y="3721100"/>
            <a:ext cx="3524250" cy="2643188"/>
          </a:xfrm>
        </p:spPr>
      </p:pic>
      <p:pic>
        <p:nvPicPr>
          <p:cNvPr id="21507" name="Picture 4" descr="bb_1-2(38)-p4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04163" y="1925638"/>
            <a:ext cx="3641725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1242379979234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33588" y="2114550"/>
            <a:ext cx="4106862" cy="272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6"/>
          <p:cNvSpPr>
            <a:spLocks noGrp="1"/>
          </p:cNvSpPr>
          <p:nvPr>
            <p:ph type="body" sz="half" idx="4294967295"/>
          </p:nvPr>
        </p:nvSpPr>
        <p:spPr>
          <a:xfrm>
            <a:off x="6207125" y="427038"/>
            <a:ext cx="5668963" cy="5929312"/>
          </a:xfrm>
        </p:spPr>
        <p:txBody>
          <a:bodyPr/>
          <a:lstStyle/>
          <a:p>
            <a:pPr eaLnBrk="1" hangingPunct="1"/>
            <a:r>
              <a:rPr lang="ru-RU" sz="3600" smtClean="0">
                <a:solidFill>
                  <a:srgbClr val="2309BD"/>
                </a:solidFill>
              </a:rPr>
              <a:t>В Оренбургской области очень много полезных ресурсов без которых мы не смогли бы выжить это: газ и нефть. Но газ завод загрязняет нашу природу очень сильно и если не помогать, то окружающий нас мир живых организмов погибнет.</a:t>
            </a:r>
          </a:p>
          <a:p>
            <a:pPr eaLnBrk="1" hangingPunct="1"/>
            <a:endParaRPr lang="ru-RU" sz="3600" smtClean="0">
              <a:solidFill>
                <a:srgbClr val="2309BD"/>
              </a:solidFill>
            </a:endParaRPr>
          </a:p>
        </p:txBody>
      </p:sp>
      <p:pic>
        <p:nvPicPr>
          <p:cNvPr id="22530" name="Picture 7" descr="газ"/>
          <p:cNvPicPr>
            <a:picLocks noChangeAspect="1" noChangeArrowheads="1"/>
          </p:cNvPicPr>
          <p:nvPr>
            <p:ph type="body"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1120775"/>
            <a:ext cx="5505450" cy="3698875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3200" smtClean="0">
                <a:solidFill>
                  <a:srgbClr val="2309BD"/>
                </a:solidFill>
                <a:effectLst/>
              </a:rPr>
              <a:t>Радиоактивное загрязнение биосферы</a:t>
            </a:r>
            <a:br>
              <a:rPr lang="ru-RU" sz="3200" smtClean="0">
                <a:solidFill>
                  <a:srgbClr val="2309BD"/>
                </a:solidFill>
                <a:effectLst/>
              </a:rPr>
            </a:br>
            <a:r>
              <a:rPr lang="ru-RU" sz="2400" smtClean="0">
                <a:effectLst/>
              </a:rPr>
              <a:t>1. Испытание ядерного оружия;</a:t>
            </a:r>
            <a:br>
              <a:rPr lang="ru-RU" sz="2400" smtClean="0">
                <a:effectLst/>
              </a:rPr>
            </a:br>
            <a:r>
              <a:rPr lang="ru-RU" sz="2400" smtClean="0">
                <a:effectLst/>
              </a:rPr>
              <a:t>2. Атомные бомбы;</a:t>
            </a:r>
            <a:br>
              <a:rPr lang="ru-RU" sz="2400" smtClean="0">
                <a:effectLst/>
              </a:rPr>
            </a:br>
            <a:r>
              <a:rPr lang="ru-RU" sz="2400" smtClean="0">
                <a:effectLst/>
              </a:rPr>
              <a:t>3. Выбросы электростанций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744009" y="1829236"/>
            <a:ext cx="4770509" cy="45224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2800" smtClean="0">
                <a:effectLst/>
              </a:rPr>
              <a:t/>
            </a:r>
            <a:br>
              <a:rPr lang="ru-RU" sz="2800" smtClean="0">
                <a:effectLst/>
              </a:rPr>
            </a:br>
            <a:r>
              <a:rPr lang="ru-RU" sz="2800" smtClean="0">
                <a:effectLst/>
              </a:rPr>
              <a:t/>
            </a:r>
            <a:br>
              <a:rPr lang="ru-RU" sz="2800" smtClean="0">
                <a:effectLst/>
              </a:rPr>
            </a:br>
            <a:r>
              <a:rPr lang="ru-RU" sz="2800" smtClean="0">
                <a:solidFill>
                  <a:srgbClr val="CA0622"/>
                </a:solidFill>
                <a:effectLst/>
              </a:rPr>
              <a:t>Растительный и животный мир</a:t>
            </a:r>
            <a:br>
              <a:rPr lang="ru-RU" sz="2800" smtClean="0">
                <a:solidFill>
                  <a:srgbClr val="CA0622"/>
                </a:solidFill>
                <a:effectLst/>
              </a:rPr>
            </a:br>
            <a:r>
              <a:rPr lang="ru-RU" sz="2800" smtClean="0">
                <a:effectLst/>
              </a:rPr>
              <a:t>1. Рубка леса;</a:t>
            </a:r>
            <a:br>
              <a:rPr lang="ru-RU" sz="2800" smtClean="0">
                <a:effectLst/>
              </a:rPr>
            </a:br>
            <a:r>
              <a:rPr lang="ru-RU" sz="2800" smtClean="0">
                <a:effectLst/>
              </a:rPr>
              <a:t>2. Пожары;</a:t>
            </a:r>
            <a:br>
              <a:rPr lang="ru-RU" sz="2800" smtClean="0">
                <a:effectLst/>
              </a:rPr>
            </a:br>
            <a:r>
              <a:rPr lang="ru-RU" sz="2800" smtClean="0">
                <a:effectLst/>
              </a:rPr>
              <a:t>3. Исчезновение растений и животных;</a:t>
            </a:r>
            <a:br>
              <a:rPr lang="ru-RU" sz="2800" smtClean="0">
                <a:effectLst/>
              </a:rPr>
            </a:br>
            <a:r>
              <a:rPr lang="ru-RU" sz="2800" smtClean="0">
                <a:effectLst/>
              </a:rPr>
              <a:t>4. Браконьерство</a:t>
            </a:r>
          </a:p>
        </p:txBody>
      </p:sp>
      <p:pic>
        <p:nvPicPr>
          <p:cNvPr id="24578" name="Picture 4"/>
          <p:cNvPicPr>
            <a:picLocks noChangeAspect="1" noChangeArrowheads="1"/>
          </p:cNvPicPr>
          <p:nvPr>
            <p:ph type="body"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953250" y="2949575"/>
            <a:ext cx="4629150" cy="3086100"/>
          </a:xfr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498507" y="2990673"/>
            <a:ext cx="4312044" cy="32376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&amp;tcy;&amp;yucy;&amp;lcy;&amp;softcy;&amp;pcy;&amp;acy;&amp;ncy;&amp;y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1612900"/>
            <a:ext cx="19050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6"/>
          <p:cNvSpPr>
            <a:spLocks noChangeArrowheads="1"/>
          </p:cNvSpPr>
          <p:nvPr/>
        </p:nvSpPr>
        <p:spPr bwMode="auto">
          <a:xfrm>
            <a:off x="1857375" y="3546475"/>
            <a:ext cx="1720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1D2C12"/>
                </a:solidFill>
              </a:rPr>
              <a:t>Тюльпаны в степи</a:t>
            </a:r>
          </a:p>
        </p:txBody>
      </p:sp>
      <p:pic>
        <p:nvPicPr>
          <p:cNvPr id="25604" name="Picture 8" descr="&amp;scy;&amp;ocy;&amp;ncy;-&amp;tcy;&amp;rcy;&amp;acy;&amp;vcy;&amp;a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83088" y="1985963"/>
            <a:ext cx="190500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Rectangle 9"/>
          <p:cNvSpPr>
            <a:spLocks noChangeArrowheads="1"/>
          </p:cNvSpPr>
          <p:nvPr/>
        </p:nvSpPr>
        <p:spPr bwMode="auto">
          <a:xfrm>
            <a:off x="4433888" y="3408363"/>
            <a:ext cx="18272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1D2C12"/>
                </a:solidFill>
              </a:rPr>
              <a:t>Сон-трава</a:t>
            </a:r>
          </a:p>
        </p:txBody>
      </p:sp>
      <p:pic>
        <p:nvPicPr>
          <p:cNvPr id="25606" name="Picture 11" descr="thumb_4-298x30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59600" y="1736725"/>
            <a:ext cx="185737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7" name="Rectangle 12"/>
          <p:cNvSpPr>
            <a:spLocks noChangeArrowheads="1"/>
          </p:cNvSpPr>
          <p:nvPr/>
        </p:nvSpPr>
        <p:spPr bwMode="auto">
          <a:xfrm>
            <a:off x="6843713" y="3713163"/>
            <a:ext cx="2530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ru-RU" b="1">
                <a:solidFill>
                  <a:srgbClr val="1D2C12"/>
                </a:solidFill>
              </a:rPr>
              <a:t>Лилия кудреватая</a:t>
            </a:r>
            <a:r>
              <a:rPr lang="ru-RU"/>
              <a:t> </a:t>
            </a:r>
          </a:p>
        </p:txBody>
      </p:sp>
      <p:pic>
        <p:nvPicPr>
          <p:cNvPr id="25608" name="Picture 14" descr="thumb_5-276x30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774238" y="1360488"/>
            <a:ext cx="1581150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9" name="Rectangle 16"/>
          <p:cNvSpPr>
            <a:spLocks noChangeArrowheads="1"/>
          </p:cNvSpPr>
          <p:nvPr/>
        </p:nvSpPr>
        <p:spPr bwMode="auto">
          <a:xfrm>
            <a:off x="9329738" y="3187700"/>
            <a:ext cx="25463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ru-RU" b="1">
                <a:solidFill>
                  <a:srgbClr val="1D2C12"/>
                </a:solidFill>
              </a:rPr>
              <a:t>Венерин башмачок</a:t>
            </a:r>
          </a:p>
        </p:txBody>
      </p:sp>
      <p:pic>
        <p:nvPicPr>
          <p:cNvPr id="25610" name="Picture 18" descr="thumb_9-300x22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87788" y="3903663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1" name="Rectangle 19"/>
          <p:cNvSpPr>
            <a:spLocks noChangeArrowheads="1"/>
          </p:cNvSpPr>
          <p:nvPr/>
        </p:nvSpPr>
        <p:spPr bwMode="auto">
          <a:xfrm>
            <a:off x="3829050" y="5472113"/>
            <a:ext cx="2241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1D2C12"/>
                </a:solidFill>
              </a:rPr>
              <a:t>Адонис весенний</a:t>
            </a:r>
          </a:p>
        </p:txBody>
      </p:sp>
      <p:pic>
        <p:nvPicPr>
          <p:cNvPr id="25612" name="Picture 21" descr="fritillaria-ruthenica_1_resize-225x30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456738" y="3706813"/>
            <a:ext cx="1658937" cy="221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3" name="Rectangle 22"/>
          <p:cNvSpPr>
            <a:spLocks noChangeArrowheads="1"/>
          </p:cNvSpPr>
          <p:nvPr/>
        </p:nvSpPr>
        <p:spPr bwMode="auto">
          <a:xfrm>
            <a:off x="9429750" y="6072188"/>
            <a:ext cx="24384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ru-RU" b="1">
                <a:solidFill>
                  <a:srgbClr val="1D2C12"/>
                </a:solidFill>
              </a:rPr>
              <a:t>Рябчик русский</a:t>
            </a:r>
            <a:r>
              <a:rPr lang="ru-RU"/>
              <a:t> </a:t>
            </a:r>
          </a:p>
        </p:txBody>
      </p:sp>
      <p:pic>
        <p:nvPicPr>
          <p:cNvPr id="3075" name="Picture 2" descr="e5ed6ae9bf560dd5653c299672856bee[1]"/>
          <p:cNvPicPr>
            <a:picLocks noChangeAspect="1" noChangeArrowheads="1"/>
          </p:cNvPicPr>
          <p:nvPr>
            <p:ph type="title" idx="4294967295"/>
          </p:nvPr>
        </p:nvPicPr>
        <p:blipFill>
          <a:blip r:embed="rId9"/>
          <a:srcRect l="19119" t="9390" r="16780" b="13551"/>
          <a:stretch>
            <a:fillRect/>
          </a:stretch>
        </p:blipFill>
        <p:spPr bwMode="auto">
          <a:xfrm>
            <a:off x="6702425" y="4264025"/>
            <a:ext cx="1571625" cy="1181100"/>
          </a:xfrm>
        </p:spPr>
      </p:pic>
      <p:sp>
        <p:nvSpPr>
          <p:cNvPr id="25615" name="Rectangle 25"/>
          <p:cNvSpPr>
            <a:spLocks noChangeArrowheads="1"/>
          </p:cNvSpPr>
          <p:nvPr/>
        </p:nvSpPr>
        <p:spPr bwMode="auto">
          <a:xfrm>
            <a:off x="7148513" y="5735638"/>
            <a:ext cx="21574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ru-RU">
                <a:solidFill>
                  <a:srgbClr val="1D2C12"/>
                </a:solidFill>
              </a:rPr>
              <a:t>Ландыш  майский</a:t>
            </a:r>
          </a:p>
        </p:txBody>
      </p:sp>
      <p:sp>
        <p:nvSpPr>
          <p:cNvPr id="25616" name="Text Box 27"/>
          <p:cNvSpPr txBox="1">
            <a:spLocks noChangeArrowheads="1"/>
          </p:cNvSpPr>
          <p:nvPr/>
        </p:nvSpPr>
        <p:spPr bwMode="auto">
          <a:xfrm>
            <a:off x="974725" y="646113"/>
            <a:ext cx="100361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/>
              <a:t>Растения занесенные в Красную книгу Оренбургской области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3"/>
          <p:cNvSpPr>
            <a:spLocks noGrp="1"/>
          </p:cNvSpPr>
          <p:nvPr>
            <p:ph type="body" sz="half" idx="4294967295"/>
          </p:nvPr>
        </p:nvSpPr>
        <p:spPr>
          <a:xfrm>
            <a:off x="6234113" y="1797050"/>
            <a:ext cx="5545137" cy="4530725"/>
          </a:xfrm>
        </p:spPr>
        <p:txBody>
          <a:bodyPr/>
          <a:lstStyle/>
          <a:p>
            <a:pPr eaLnBrk="1" hangingPunct="1"/>
            <a:r>
              <a:rPr lang="ru-RU" sz="2400" smtClean="0"/>
              <a:t>   </a:t>
            </a:r>
          </a:p>
        </p:txBody>
      </p:sp>
      <p:pic>
        <p:nvPicPr>
          <p:cNvPr id="27651" name="Picture 7" descr="http://www.orenwiki.ru/images/1/18/%D0%A1%D0%BA%D0%BE%D0%BF%D0%B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02475" y="2968625"/>
            <a:ext cx="2576513" cy="343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Rectangle 14"/>
          <p:cNvSpPr>
            <a:spLocks noChangeArrowheads="1"/>
          </p:cNvSpPr>
          <p:nvPr/>
        </p:nvSpPr>
        <p:spPr bwMode="auto">
          <a:xfrm>
            <a:off x="1870075" y="5440363"/>
            <a:ext cx="1098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1D2C12"/>
                </a:solidFill>
              </a:rPr>
              <a:t>Сурок</a:t>
            </a:r>
          </a:p>
        </p:txBody>
      </p:sp>
      <p:sp>
        <p:nvSpPr>
          <p:cNvPr id="27653" name="Rectangle 18"/>
          <p:cNvSpPr>
            <a:spLocks noChangeArrowheads="1"/>
          </p:cNvSpPr>
          <p:nvPr/>
        </p:nvSpPr>
        <p:spPr bwMode="auto">
          <a:xfrm>
            <a:off x="1593850" y="4332288"/>
            <a:ext cx="1214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1D2C12"/>
                </a:solidFill>
              </a:rPr>
              <a:t>Выдра</a:t>
            </a:r>
          </a:p>
        </p:txBody>
      </p:sp>
      <p:pic>
        <p:nvPicPr>
          <p:cNvPr id="27654" name="Содержимое 4" descr="c95fed968de8e2e756b922f6f4f4e3feSpainCantabri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2319338"/>
            <a:ext cx="2222500" cy="302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Содержимое 4" descr="5256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73238" y="4237038"/>
            <a:ext cx="2836862" cy="217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Содержимое 4" descr="0_5a47_57bd2b6c_XL.jpe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436100" y="1536700"/>
            <a:ext cx="2755900" cy="356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82" name="Rectangle 26"/>
          <p:cNvSpPr>
            <a:spLocks noGrp="1"/>
          </p:cNvSpPr>
          <p:nvPr>
            <p:ph type="title" idx="4294967295"/>
          </p:nvPr>
        </p:nvSpPr>
        <p:spPr bwMode="auto">
          <a:xfrm>
            <a:off x="200025" y="477838"/>
            <a:ext cx="11242675" cy="11811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4000" smtClean="0">
                <a:effectLst/>
              </a:rPr>
              <a:t>Птицы </a:t>
            </a:r>
            <a:r>
              <a:rPr lang="ru-RU" sz="4000" smtClean="0">
                <a:solidFill>
                  <a:schemeClr val="tx1"/>
                </a:solidFill>
                <a:effectLst/>
              </a:rPr>
              <a:t>занесенные в Красную книгу Оренбургской области</a:t>
            </a:r>
          </a:p>
        </p:txBody>
      </p:sp>
      <p:sp>
        <p:nvSpPr>
          <p:cNvPr id="27658" name="Rectangle 27"/>
          <p:cNvSpPr>
            <a:spLocks noChangeArrowheads="1"/>
          </p:cNvSpPr>
          <p:nvPr/>
        </p:nvSpPr>
        <p:spPr bwMode="auto">
          <a:xfrm>
            <a:off x="3159125" y="5759450"/>
            <a:ext cx="1204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Глухарь</a:t>
            </a:r>
            <a:r>
              <a:rPr lang="ru-RU" sz="2400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7659" name="Rectangle 28"/>
          <p:cNvSpPr>
            <a:spLocks noChangeArrowheads="1"/>
          </p:cNvSpPr>
          <p:nvPr/>
        </p:nvSpPr>
        <p:spPr bwMode="auto">
          <a:xfrm rot="10705896" flipV="1">
            <a:off x="10336213" y="4348163"/>
            <a:ext cx="15367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ru-RU" b="1">
                <a:solidFill>
                  <a:schemeClr val="bg1"/>
                </a:solidFill>
              </a:rPr>
              <a:t>Перепелка</a:t>
            </a:r>
            <a:r>
              <a:rPr lang="ru-RU"/>
              <a:t> </a:t>
            </a:r>
          </a:p>
        </p:txBody>
      </p:sp>
      <p:sp>
        <p:nvSpPr>
          <p:cNvPr id="27660" name="Rectangle 29"/>
          <p:cNvSpPr>
            <a:spLocks noChangeArrowheads="1"/>
          </p:cNvSpPr>
          <p:nvPr/>
        </p:nvSpPr>
        <p:spPr bwMode="auto">
          <a:xfrm>
            <a:off x="4957763" y="4386263"/>
            <a:ext cx="19558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ru-RU" sz="2000" b="1">
                <a:solidFill>
                  <a:schemeClr val="bg1"/>
                </a:solidFill>
              </a:rPr>
              <a:t>Большой пестрый дятел</a:t>
            </a:r>
          </a:p>
        </p:txBody>
      </p:sp>
      <p:pic>
        <p:nvPicPr>
          <p:cNvPr id="27661" name="Содержимое 4" descr="10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5613" y="1549400"/>
            <a:ext cx="2214562" cy="331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62" name="Rectangle 32"/>
          <p:cNvSpPr>
            <a:spLocks noChangeArrowheads="1"/>
          </p:cNvSpPr>
          <p:nvPr/>
        </p:nvSpPr>
        <p:spPr bwMode="auto">
          <a:xfrm>
            <a:off x="542925" y="4041775"/>
            <a:ext cx="22288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bg1"/>
                </a:solidFill>
              </a:rPr>
              <a:t>Лебедь шипун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1" name="Rectangle 7"/>
          <p:cNvSpPr>
            <a:spLocks noGrp="1"/>
          </p:cNvSpPr>
          <p:nvPr>
            <p:ph type="title" idx="4294967295"/>
          </p:nvPr>
        </p:nvSpPr>
        <p:spPr bwMode="auto">
          <a:xfrm>
            <a:off x="509588" y="496888"/>
            <a:ext cx="11242675" cy="11811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4000" smtClean="0">
                <a:effectLst/>
              </a:rPr>
              <a:t> Животные </a:t>
            </a:r>
            <a:r>
              <a:rPr lang="ru-RU" sz="4000" smtClean="0">
                <a:solidFill>
                  <a:schemeClr val="tx1"/>
                </a:solidFill>
                <a:effectLst/>
              </a:rPr>
              <a:t>занесенные в Красную книгу Оренбургской области</a:t>
            </a:r>
          </a:p>
        </p:txBody>
      </p:sp>
      <p:pic>
        <p:nvPicPr>
          <p:cNvPr id="28674" name="Объект 3" descr="По речным долинам встречаются выдра и бобр - Фото 16750/15"/>
          <p:cNvPicPr>
            <a:picLocks/>
          </p:cNvPicPr>
          <p:nvPr>
            <p:ph type="body"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162175" y="1930400"/>
            <a:ext cx="3244850" cy="3216275"/>
          </a:xfrm>
        </p:spPr>
      </p:pic>
      <p:pic>
        <p:nvPicPr>
          <p:cNvPr id="28675" name="Объект 3" descr="Пищуха американская"/>
          <p:cNvPicPr>
            <a:picLocks/>
          </p:cNvPicPr>
          <p:nvPr>
            <p:ph type="body"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8591550" y="3741738"/>
            <a:ext cx="2947988" cy="2595562"/>
          </a:xfrm>
        </p:spPr>
      </p:pic>
      <p:pic>
        <p:nvPicPr>
          <p:cNvPr id="28676" name="Объект 3" descr="http://orenzap.ru/assets/images/Red-kniga/mlekopitayshie/11.jpg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86388" y="3714750"/>
            <a:ext cx="2913062" cy="233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Rectangle 11"/>
          <p:cNvSpPr>
            <a:spLocks noChangeArrowheads="1"/>
          </p:cNvSpPr>
          <p:nvPr/>
        </p:nvSpPr>
        <p:spPr bwMode="auto">
          <a:xfrm>
            <a:off x="3838575" y="3062288"/>
            <a:ext cx="817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1D2C12"/>
                </a:solidFill>
              </a:rPr>
              <a:t>Сурок</a:t>
            </a:r>
          </a:p>
        </p:txBody>
      </p:sp>
      <p:pic>
        <p:nvPicPr>
          <p:cNvPr id="28678" name="Содержимое 4" descr="1212321173_033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80125" y="1477963"/>
            <a:ext cx="2925763" cy="262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Rectangle 13"/>
          <p:cNvSpPr>
            <a:spLocks noChangeArrowheads="1"/>
          </p:cNvSpPr>
          <p:nvPr/>
        </p:nvSpPr>
        <p:spPr bwMode="auto">
          <a:xfrm>
            <a:off x="6235700" y="3500438"/>
            <a:ext cx="1333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bg1"/>
                </a:solidFill>
              </a:rPr>
              <a:t>Барсук</a:t>
            </a:r>
          </a:p>
        </p:txBody>
      </p:sp>
      <p:sp>
        <p:nvSpPr>
          <p:cNvPr id="28680" name="Rectangle 15"/>
          <p:cNvSpPr>
            <a:spLocks noChangeArrowheads="1"/>
          </p:cNvSpPr>
          <p:nvPr/>
        </p:nvSpPr>
        <p:spPr bwMode="auto">
          <a:xfrm>
            <a:off x="9642475" y="5413375"/>
            <a:ext cx="1357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chemeClr val="bg1"/>
                </a:solidFill>
              </a:rPr>
              <a:t>Пищуха</a:t>
            </a:r>
          </a:p>
        </p:txBody>
      </p:sp>
      <p:pic>
        <p:nvPicPr>
          <p:cNvPr id="28681" name="Содержимое 4" descr="50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777288" y="1517650"/>
            <a:ext cx="28321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2" name="Rectangle 17"/>
          <p:cNvSpPr>
            <a:spLocks noChangeArrowheads="1"/>
          </p:cNvSpPr>
          <p:nvPr/>
        </p:nvSpPr>
        <p:spPr bwMode="auto">
          <a:xfrm>
            <a:off x="8867775" y="3213100"/>
            <a:ext cx="884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1D2C12"/>
                </a:solidFill>
              </a:rPr>
              <a:t>Волк</a:t>
            </a:r>
          </a:p>
        </p:txBody>
      </p:sp>
      <p:sp>
        <p:nvSpPr>
          <p:cNvPr id="28683" name="Rectangle 21"/>
          <p:cNvSpPr>
            <a:spLocks noChangeArrowheads="1"/>
          </p:cNvSpPr>
          <p:nvPr/>
        </p:nvSpPr>
        <p:spPr bwMode="auto">
          <a:xfrm>
            <a:off x="3740150" y="4102100"/>
            <a:ext cx="141605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chemeClr val="bg1"/>
                </a:solidFill>
              </a:rPr>
              <a:t>Выдра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 typeface="Arial" charset="0"/>
              <a:buChar char="•"/>
            </a:pPr>
            <a:endParaRPr lang="ru-RU" sz="2400" b="1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8684" name="Rectangle 22"/>
          <p:cNvSpPr>
            <a:spLocks noChangeArrowheads="1"/>
          </p:cNvSpPr>
          <p:nvPr/>
        </p:nvSpPr>
        <p:spPr bwMode="auto">
          <a:xfrm>
            <a:off x="6330950" y="5740400"/>
            <a:ext cx="1289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ru-RU" sz="2400" b="1">
                <a:solidFill>
                  <a:schemeClr val="bg1"/>
                </a:solidFill>
              </a:rPr>
              <a:t>Сурок </a:t>
            </a:r>
          </a:p>
        </p:txBody>
      </p:sp>
      <p:pic>
        <p:nvPicPr>
          <p:cNvPr id="28685" name="Picture 23" descr="&amp;Vcy;&amp;ycy;&amp;khcy;&amp;ucy;&amp;khcy;&amp;ocy;&amp;lcy;&amp;softcy; &amp;rcy;&amp;ucy;&amp;scy;&amp;scy;&amp;kcy;&amp;acy;&amp;yacy;.jpg"/>
          <p:cNvPicPr>
            <a:picLocks noChangeAspect="1" noChangeArrowheads="1"/>
          </p:cNvPicPr>
          <p:nvPr>
            <p:ph idx="4294967295"/>
          </p:nvPr>
        </p:nvPicPr>
        <p:blipFill>
          <a:blip r:embed="rId7"/>
          <a:srcRect/>
          <a:stretch>
            <a:fillRect/>
          </a:stretch>
        </p:blipFill>
        <p:spPr>
          <a:xfrm>
            <a:off x="590550" y="4097338"/>
            <a:ext cx="3130550" cy="2327275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3"/>
          <p:cNvSpPr>
            <a:spLocks noGrp="1"/>
          </p:cNvSpPr>
          <p:nvPr>
            <p:ph type="body" sz="half" idx="4294967295"/>
          </p:nvPr>
        </p:nvSpPr>
        <p:spPr>
          <a:xfrm>
            <a:off x="509588" y="1825625"/>
            <a:ext cx="5545137" cy="453072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400" b="1" smtClean="0">
                <a:solidFill>
                  <a:schemeClr val="tx1"/>
                </a:solidFill>
              </a:rPr>
              <a:t>Люблю тебя, мой край родной, </a:t>
            </a:r>
          </a:p>
          <a:p>
            <a:pPr eaLnBrk="1" hangingPunct="1">
              <a:buFont typeface="Arial" charset="0"/>
              <a:buNone/>
            </a:pPr>
            <a:r>
              <a:rPr lang="ru-RU" sz="2400" b="1" smtClean="0">
                <a:solidFill>
                  <a:schemeClr val="tx1"/>
                </a:solidFill>
              </a:rPr>
              <a:t>Твои широкие просторы. </a:t>
            </a:r>
          </a:p>
          <a:p>
            <a:pPr eaLnBrk="1" hangingPunct="1">
              <a:buFont typeface="Arial" charset="0"/>
              <a:buNone/>
            </a:pPr>
            <a:r>
              <a:rPr lang="ru-RU" sz="2400" b="1" smtClean="0">
                <a:solidFill>
                  <a:schemeClr val="tx1"/>
                </a:solidFill>
              </a:rPr>
              <a:t>Здесь неба синь, хлеб золотой, </a:t>
            </a:r>
          </a:p>
          <a:p>
            <a:pPr eaLnBrk="1" hangingPunct="1">
              <a:buFont typeface="Arial" charset="0"/>
              <a:buNone/>
            </a:pPr>
            <a:r>
              <a:rPr lang="ru-RU" sz="2400" b="1" smtClean="0">
                <a:solidFill>
                  <a:schemeClr val="tx1"/>
                </a:solidFill>
              </a:rPr>
              <a:t>И степь, и реки, и озёра… </a:t>
            </a:r>
          </a:p>
          <a:p>
            <a:pPr eaLnBrk="1" hangingPunct="1">
              <a:buFont typeface="Arial" charset="0"/>
              <a:buNone/>
            </a:pPr>
            <a:r>
              <a:rPr lang="ru-RU" sz="2400" b="1" smtClean="0">
                <a:solidFill>
                  <a:schemeClr val="tx1"/>
                </a:solidFill>
              </a:rPr>
              <a:t>Люблю тебя, мой край родной, </a:t>
            </a:r>
          </a:p>
          <a:p>
            <a:pPr eaLnBrk="1" hangingPunct="1">
              <a:buFont typeface="Arial" charset="0"/>
              <a:buNone/>
            </a:pPr>
            <a:r>
              <a:rPr lang="ru-RU" sz="2400" b="1" smtClean="0">
                <a:solidFill>
                  <a:schemeClr val="tx1"/>
                </a:solidFill>
              </a:rPr>
              <a:t>Твои пруды без волн высоких. </a:t>
            </a:r>
          </a:p>
          <a:p>
            <a:pPr eaLnBrk="1" hangingPunct="1">
              <a:buFont typeface="Arial" charset="0"/>
              <a:buNone/>
            </a:pPr>
            <a:r>
              <a:rPr lang="ru-RU" sz="2400" b="1" smtClean="0">
                <a:solidFill>
                  <a:schemeClr val="tx1"/>
                </a:solidFill>
              </a:rPr>
              <a:t>Зимою, летом и весной </a:t>
            </a:r>
          </a:p>
          <a:p>
            <a:pPr eaLnBrk="1" hangingPunct="1">
              <a:buFont typeface="Arial" charset="0"/>
              <a:buNone/>
            </a:pPr>
            <a:r>
              <a:rPr lang="ru-RU" sz="2400" b="1" smtClean="0">
                <a:solidFill>
                  <a:schemeClr val="tx1"/>
                </a:solidFill>
              </a:rPr>
              <a:t>Я вижу гладь их волн глубоких. </a:t>
            </a:r>
          </a:p>
          <a:p>
            <a:pPr eaLnBrk="1" hangingPunct="1">
              <a:buFont typeface="Arial" charset="0"/>
              <a:buNone/>
            </a:pPr>
            <a:r>
              <a:rPr lang="ru-RU" sz="2400" b="1" smtClean="0">
                <a:solidFill>
                  <a:schemeClr val="tx1"/>
                </a:solidFill>
              </a:rPr>
              <a:t>Люблю тебя, мой край родной, </a:t>
            </a:r>
            <a:r>
              <a:rPr lang="ru-RU" sz="2400" smtClean="0">
                <a:solidFill>
                  <a:schemeClr val="tx1"/>
                </a:solidFill>
              </a:rPr>
              <a:t> </a:t>
            </a:r>
          </a:p>
          <a:p>
            <a:pPr eaLnBrk="1" hangingPunct="1">
              <a:buFont typeface="Arial" charset="0"/>
              <a:buNone/>
            </a:pPr>
            <a:r>
              <a:rPr lang="ru-RU" sz="2400" smtClean="0">
                <a:solidFill>
                  <a:schemeClr val="tx1"/>
                </a:solidFill>
              </a:rPr>
              <a:t>                   </a:t>
            </a:r>
          </a:p>
          <a:p>
            <a:pPr eaLnBrk="1" hangingPunct="1"/>
            <a:endParaRPr lang="ru-RU" sz="2400" smtClean="0"/>
          </a:p>
        </p:txBody>
      </p:sp>
      <p:sp>
        <p:nvSpPr>
          <p:cNvPr id="29698" name="Rectangle 5"/>
          <p:cNvSpPr>
            <a:spLocks noGrp="1"/>
          </p:cNvSpPr>
          <p:nvPr>
            <p:ph type="body" sz="half" idx="4294967295"/>
          </p:nvPr>
        </p:nvSpPr>
        <p:spPr>
          <a:xfrm>
            <a:off x="6054725" y="1825625"/>
            <a:ext cx="5961063" cy="453072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400" b="1" smtClean="0">
                <a:solidFill>
                  <a:schemeClr val="tx1"/>
                </a:solidFill>
              </a:rPr>
              <a:t>За всё огромное богатство: </a:t>
            </a:r>
          </a:p>
          <a:p>
            <a:pPr eaLnBrk="1" hangingPunct="1">
              <a:buFont typeface="Arial" charset="0"/>
              <a:buNone/>
            </a:pPr>
            <a:r>
              <a:rPr lang="ru-RU" sz="2400" b="1" smtClean="0">
                <a:solidFill>
                  <a:schemeClr val="tx1"/>
                </a:solidFill>
              </a:rPr>
              <a:t>За газ, за нефть, за хлеб ржаной, </a:t>
            </a:r>
          </a:p>
          <a:p>
            <a:pPr eaLnBrk="1" hangingPunct="1">
              <a:buFont typeface="Arial" charset="0"/>
              <a:buNone/>
            </a:pPr>
            <a:r>
              <a:rPr lang="ru-RU" sz="2400" b="1" smtClean="0">
                <a:solidFill>
                  <a:schemeClr val="tx1"/>
                </a:solidFill>
              </a:rPr>
              <a:t>За дружбу </a:t>
            </a:r>
            <a:r>
              <a:rPr lang="en-US" sz="2400" b="1" smtClean="0">
                <a:solidFill>
                  <a:schemeClr val="tx1"/>
                </a:solidFill>
              </a:rPr>
              <a:t> </a:t>
            </a:r>
            <a:r>
              <a:rPr lang="ru-RU" sz="2400" b="1" smtClean="0">
                <a:solidFill>
                  <a:schemeClr val="tx1"/>
                </a:solidFill>
              </a:rPr>
              <a:t>крепкую, за братство. </a:t>
            </a:r>
          </a:p>
          <a:p>
            <a:pPr eaLnBrk="1" hangingPunct="1">
              <a:buFont typeface="Arial" charset="0"/>
              <a:buNone/>
            </a:pPr>
            <a:r>
              <a:rPr lang="ru-RU" sz="2400" b="1" smtClean="0">
                <a:solidFill>
                  <a:schemeClr val="tx1"/>
                </a:solidFill>
              </a:rPr>
              <a:t>Люблю тебя, мой край родной, </a:t>
            </a:r>
          </a:p>
          <a:p>
            <a:pPr eaLnBrk="1" hangingPunct="1">
              <a:buFont typeface="Arial" charset="0"/>
              <a:buNone/>
            </a:pPr>
            <a:r>
              <a:rPr lang="ru-RU" sz="2400" b="1" smtClean="0">
                <a:solidFill>
                  <a:schemeClr val="tx1"/>
                </a:solidFill>
              </a:rPr>
              <a:t>Моё степное Оренбуржье, </a:t>
            </a:r>
          </a:p>
          <a:p>
            <a:pPr eaLnBrk="1" hangingPunct="1">
              <a:buFont typeface="Arial" charset="0"/>
              <a:buNone/>
            </a:pPr>
            <a:r>
              <a:rPr lang="ru-RU" sz="2400" b="1" smtClean="0">
                <a:solidFill>
                  <a:schemeClr val="tx1"/>
                </a:solidFill>
              </a:rPr>
              <a:t>За твой простор, за твой покой, </a:t>
            </a:r>
          </a:p>
          <a:p>
            <a:pPr eaLnBrk="1" hangingPunct="1">
              <a:buFont typeface="Arial" charset="0"/>
              <a:buNone/>
            </a:pPr>
            <a:r>
              <a:rPr lang="ru-RU" sz="2400" b="1" smtClean="0">
                <a:solidFill>
                  <a:schemeClr val="tx1"/>
                </a:solidFill>
              </a:rPr>
              <a:t>За всё, что есть – нет в мире лучше! </a:t>
            </a:r>
          </a:p>
          <a:p>
            <a:pPr eaLnBrk="1" hangingPunct="1">
              <a:buFont typeface="Arial" charset="0"/>
              <a:buNone/>
            </a:pPr>
            <a:r>
              <a:rPr lang="ru-RU" sz="2400" smtClean="0">
                <a:solidFill>
                  <a:schemeClr val="tx1"/>
                </a:solidFill>
              </a:rPr>
              <a:t>                   </a:t>
            </a:r>
          </a:p>
          <a:p>
            <a:pPr eaLnBrk="1" hangingPunct="1"/>
            <a:endParaRPr lang="ru-RU" sz="240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ru-RU" smtClean="0">
              <a:effectLst/>
            </a:endParaRPr>
          </a:p>
        </p:txBody>
      </p:sp>
      <p:pic>
        <p:nvPicPr>
          <p:cNvPr id="30722" name="Picture 5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452688" y="601663"/>
            <a:ext cx="8890000" cy="5613400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0838" y="403225"/>
            <a:ext cx="8367712" cy="627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eaLnBrk="1" hangingPunct="1">
              <a:lnSpc>
                <a:spcPct val="70000"/>
              </a:lnSpc>
              <a:buFont typeface="Arial" charset="0"/>
              <a:buNone/>
            </a:pPr>
            <a:endParaRPr lang="ru-RU" sz="2200" smtClean="0"/>
          </a:p>
          <a:p>
            <a:pPr marL="0" indent="0" algn="r" eaLnBrk="1" hangingPunct="1">
              <a:lnSpc>
                <a:spcPct val="70000"/>
              </a:lnSpc>
              <a:buFont typeface="Arial" charset="0"/>
              <a:buNone/>
            </a:pPr>
            <a:endParaRPr lang="ru-RU" sz="2200" smtClean="0"/>
          </a:p>
          <a:p>
            <a:pPr marL="0" indent="0" algn="ctr" eaLnBrk="1" hangingPunct="1">
              <a:lnSpc>
                <a:spcPct val="70000"/>
              </a:lnSpc>
              <a:buFont typeface="Arial" charset="0"/>
              <a:buNone/>
            </a:pPr>
            <a:r>
              <a:rPr lang="ru-RU" sz="6000" smtClean="0">
                <a:solidFill>
                  <a:srgbClr val="F4F92B"/>
                </a:solidFill>
              </a:rPr>
              <a:t>Спасибо за внимание!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экол 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экол 2" id="{1481D28A-3D4B-4BF9-B359-567D09F07E22}" vid="{9F37FA2D-2400-4547-9E51-98F17E9642D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экол 3</Template>
  <TotalTime>421</TotalTime>
  <Words>219</Words>
  <Application>Microsoft Office PowerPoint</Application>
  <PresentationFormat>Произвольный</PresentationFormat>
  <Paragraphs>59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5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Georgia</vt:lpstr>
      <vt:lpstr>Calibri</vt:lpstr>
      <vt:lpstr>экол 3</vt:lpstr>
      <vt:lpstr>экол 3</vt:lpstr>
      <vt:lpstr>экол 3</vt:lpstr>
      <vt:lpstr>экол 3</vt:lpstr>
      <vt:lpstr>экол 3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Экология Береги землю</dc:title>
  <dc:creator>User</dc:creator>
  <cp:lastModifiedBy>Nadegda</cp:lastModifiedBy>
  <cp:revision>6</cp:revision>
  <dcterms:created xsi:type="dcterms:W3CDTF">2016-12-22T14:33:55Z</dcterms:created>
  <dcterms:modified xsi:type="dcterms:W3CDTF">2017-02-02T17:33:34Z</dcterms:modified>
</cp:coreProperties>
</file>